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59"/>
  </p:normalViewPr>
  <p:slideViewPr>
    <p:cSldViewPr snapToGrid="0" snapToObjects="1">
      <p:cViewPr varScale="1">
        <p:scale>
          <a:sx n="60" d="100"/>
          <a:sy n="60" d="100"/>
        </p:scale>
        <p:origin x="25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9A8F86-868C-324C-BFD6-87DA549BE79E}"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344233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9A8F86-868C-324C-BFD6-87DA549BE79E}"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2663820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2072" y="730250"/>
            <a:ext cx="5258485"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618" y="730250"/>
            <a:ext cx="15470614"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9A8F86-868C-324C-BFD6-87DA549BE79E}"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2677279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9A8F86-868C-324C-BFD6-87DA549BE79E}"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3561719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9A8F86-868C-324C-BFD6-87DA549BE79E}"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4021979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61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600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9A8F86-868C-324C-BFD6-87DA549BE79E}" type="datetimeFigureOut">
              <a:rPr lang="en-US" smtClean="0"/>
              <a:t>6/27/19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990560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21033938"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9A8F86-868C-324C-BFD6-87DA549BE79E}" type="datetimeFigureOut">
              <a:rPr lang="en-US" smtClean="0"/>
              <a:t>6/27/19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148312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9A8F86-868C-324C-BFD6-87DA549BE79E}" type="datetimeFigureOut">
              <a:rPr lang="en-US" smtClean="0"/>
              <a:t>6/27/19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2827568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9A8F86-868C-324C-BFD6-87DA549BE79E}" type="datetimeFigureOut">
              <a:rPr lang="en-US" smtClean="0"/>
              <a:t>6/27/19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363015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ED9A8F86-868C-324C-BFD6-87DA549BE79E}" type="datetimeFigureOut">
              <a:rPr lang="en-US" smtClean="0"/>
              <a:t>6/27/19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3693876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7726" y="1974851"/>
            <a:ext cx="12346007"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ED9A8F86-868C-324C-BFD6-87DA549BE79E}" type="datetimeFigureOut">
              <a:rPr lang="en-US" smtClean="0"/>
              <a:t>6/27/19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D6F79E-3D6B-D148-8029-68572B283695}" type="slidenum">
              <a:rPr lang="en-US" smtClean="0"/>
              <a:t>‹#›</a:t>
            </a:fld>
            <a:endParaRPr lang="en-US"/>
          </a:p>
        </p:txBody>
      </p:sp>
    </p:spTree>
    <p:extLst>
      <p:ext uri="{BB962C8B-B14F-4D97-AF65-F5344CB8AC3E}">
        <p14:creationId xmlns:p14="http://schemas.microsoft.com/office/powerpoint/2010/main" val="39305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ED9A8F86-868C-324C-BFD6-87DA549BE79E}" type="datetimeFigureOut">
              <a:rPr lang="en-US" smtClean="0"/>
              <a:t>6/27/19</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0DD6F79E-3D6B-D148-8029-68572B283695}" type="slidenum">
              <a:rPr lang="en-US" smtClean="0"/>
              <a:t>‹#›</a:t>
            </a:fld>
            <a:endParaRPr lang="en-US"/>
          </a:p>
        </p:txBody>
      </p:sp>
    </p:spTree>
    <p:extLst>
      <p:ext uri="{BB962C8B-B14F-4D97-AF65-F5344CB8AC3E}">
        <p14:creationId xmlns:p14="http://schemas.microsoft.com/office/powerpoint/2010/main" val="2901639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tiff"/><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inspirehep.net/record/1724780"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28">
            <a:extLst>
              <a:ext uri="{FF2B5EF4-FFF2-40B4-BE49-F238E27FC236}">
                <a16:creationId xmlns:a16="http://schemas.microsoft.com/office/drawing/2014/main" id="{7C2A0F61-9FDC-E645-8AB3-86BD39C613D3}"/>
              </a:ext>
            </a:extLst>
          </p:cNvPr>
          <p:cNvSpPr txBox="1">
            <a:spLocks/>
          </p:cNvSpPr>
          <p:nvPr/>
        </p:nvSpPr>
        <p:spPr>
          <a:xfrm>
            <a:off x="3954086" y="361505"/>
            <a:ext cx="16479003" cy="988237"/>
          </a:xfrm>
          <a:prstGeom prst="rect">
            <a:avLst/>
          </a:prstGeom>
          <a:ln w="12700">
            <a:miter lim="400000"/>
          </a:ln>
          <a:extLst>
            <a:ext uri="{C572A759-6A51-4108-AA02-DFA0A04FC94B}">
              <ma14:wrappingTextBoxFlag xmlns:ma14="http://schemas.microsoft.com/office/mac/drawingml/2011/main" xmlns="" xmlns:a14="http://schemas.microsoft.com/office/drawing/2010/main" xmlns:mc="http://schemas.openxmlformats.org/markup-compatibility/2006" val="1"/>
            </a:ext>
          </a:extLst>
        </p:spPr>
        <p:txBody>
          <a:bodyPr lIns="101600" tIns="101600" rIns="101600" bIns="101600" anchor="ctr"/>
          <a:lstStyle>
            <a:lvl1pPr marL="0" marR="0" indent="0" algn="ctr" defTabSz="825500" latinLnBrk="0">
              <a:lnSpc>
                <a:spcPct val="100000"/>
              </a:lnSpc>
              <a:spcBef>
                <a:spcPts val="0"/>
              </a:spcBef>
              <a:spcAft>
                <a:spcPts val="0"/>
              </a:spcAft>
              <a:buClrTx/>
              <a:buSzTx/>
              <a:buFontTx/>
              <a:buNone/>
              <a:tabLst/>
              <a:defRPr sz="7600" b="1" i="1" u="none" strike="noStrike" cap="none" spc="0" baseline="0">
                <a:ln>
                  <a:noFill/>
                </a:ln>
                <a:solidFill>
                  <a:schemeClr val="accent5">
                    <a:hueOff val="-176146"/>
                    <a:satOff val="3665"/>
                    <a:lumOff val="-13986"/>
                  </a:schemeClr>
                </a:solidFill>
                <a:uFillTx/>
                <a:latin typeface="Arial"/>
                <a:ea typeface="Arial"/>
                <a:cs typeface="Arial"/>
                <a:sym typeface="Arial"/>
              </a:defRPr>
            </a:lvl1pPr>
            <a:lvl2pPr marL="0" marR="0" indent="2286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2pPr>
            <a:lvl3pPr marL="0" marR="0" indent="4572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3pPr>
            <a:lvl4pPr marL="0" marR="0" indent="6858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4pPr>
            <a:lvl5pPr marL="0" marR="0" indent="9144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5pPr>
            <a:lvl6pPr marL="0" marR="0" indent="11430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6pPr>
            <a:lvl7pPr marL="0" marR="0" indent="13716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7pPr>
            <a:lvl8pPr marL="0" marR="0" indent="16002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8pPr>
            <a:lvl9pPr marL="0" marR="0" indent="1828800" algn="ctr" defTabSz="825500" latinLnBrk="0">
              <a:lnSpc>
                <a:spcPct val="100000"/>
              </a:lnSpc>
              <a:spcBef>
                <a:spcPts val="0"/>
              </a:spcBef>
              <a:spcAft>
                <a:spcPts val="0"/>
              </a:spcAft>
              <a:buClrTx/>
              <a:buSzTx/>
              <a:buFontTx/>
              <a:buNone/>
              <a:tabLst/>
              <a:defRPr sz="9600" b="1" i="0" u="none" strike="noStrike" cap="none" spc="0" baseline="0">
                <a:ln>
                  <a:noFill/>
                </a:ln>
                <a:solidFill>
                  <a:srgbClr val="000000"/>
                </a:solidFill>
                <a:uFillTx/>
                <a:latin typeface="+mj-lt"/>
                <a:ea typeface="+mj-ea"/>
                <a:cs typeface="+mj-cs"/>
                <a:sym typeface="Helvetica"/>
              </a:defRPr>
            </a:lvl9pPr>
          </a:lstStyle>
          <a:p>
            <a:pPr defTabSz="1651000"/>
            <a:r>
              <a:rPr lang="en-US" sz="7000" kern="0" dirty="0">
                <a:solidFill>
                  <a:srgbClr val="C82506">
                    <a:hueOff val="-176146"/>
                    <a:satOff val="3665"/>
                    <a:lumOff val="-13986"/>
                  </a:srgbClr>
                </a:solidFill>
                <a:latin typeface="Calibri" panose="020F0502020204030204" pitchFamily="34" charset="0"/>
                <a:cs typeface="Calibri" panose="020F0502020204030204" pitchFamily="34" charset="0"/>
              </a:rPr>
              <a:t>Chiral phase transition temperature of QCD</a:t>
            </a:r>
          </a:p>
        </p:txBody>
      </p:sp>
      <p:sp>
        <p:nvSpPr>
          <p:cNvPr id="8" name="Shape 132">
            <a:extLst>
              <a:ext uri="{FF2B5EF4-FFF2-40B4-BE49-F238E27FC236}">
                <a16:creationId xmlns:a16="http://schemas.microsoft.com/office/drawing/2014/main" id="{596FDBCC-63D9-9D46-923B-A690BE427F31}"/>
              </a:ext>
            </a:extLst>
          </p:cNvPr>
          <p:cNvSpPr/>
          <p:nvPr/>
        </p:nvSpPr>
        <p:spPr>
          <a:xfrm flipV="1">
            <a:off x="125087" y="1625291"/>
            <a:ext cx="24137000" cy="2"/>
          </a:xfrm>
          <a:prstGeom prst="line">
            <a:avLst/>
          </a:prstGeom>
          <a:ln w="63500" cmpd="sng">
            <a:solidFill>
              <a:srgbClr val="C82506">
                <a:hueOff val="-176146"/>
                <a:satOff val="3665"/>
                <a:lumOff val="-13986"/>
              </a:srgbClr>
            </a:solidFill>
            <a:miter lim="400000"/>
          </a:ln>
          <a:effectLst>
            <a:outerShdw blurRad="50800" dist="38100" dir="5400000" algn="t" rotWithShape="0">
              <a:prstClr val="black">
                <a:alpha val="40000"/>
              </a:prstClr>
            </a:outerShdw>
          </a:effectLst>
        </p:spPr>
        <p:txBody>
          <a:bodyPr lIns="50800" tIns="50800" rIns="50800" bIns="50800" anchor="ctr"/>
          <a:lstStyle/>
          <a:p>
            <a:pPr marL="0" marR="0" lvl="0" indent="0" algn="ctr" defTabSz="58420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kumimoji="0" sz="4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cs typeface="Gill Sans"/>
              <a:sym typeface="Gill Sans"/>
            </a:endParaRPr>
          </a:p>
        </p:txBody>
      </p:sp>
      <p:pic>
        <p:nvPicPr>
          <p:cNvPr id="22" name="Picture 21">
            <a:extLst>
              <a:ext uri="{FF2B5EF4-FFF2-40B4-BE49-F238E27FC236}">
                <a16:creationId xmlns:a16="http://schemas.microsoft.com/office/drawing/2014/main" id="{5BD28BC0-8A44-6E4B-ACDF-3FA656BE1DDE}"/>
              </a:ext>
            </a:extLst>
          </p:cNvPr>
          <p:cNvPicPr>
            <a:picLocks noChangeAspect="1"/>
          </p:cNvPicPr>
          <p:nvPr/>
        </p:nvPicPr>
        <p:blipFill>
          <a:blip r:embed="rId2"/>
          <a:stretch>
            <a:fillRect/>
          </a:stretch>
        </p:blipFill>
        <p:spPr>
          <a:xfrm>
            <a:off x="0" y="12740798"/>
            <a:ext cx="14990836" cy="975202"/>
          </a:xfrm>
          <a:prstGeom prst="rect">
            <a:avLst/>
          </a:prstGeom>
        </p:spPr>
      </p:pic>
      <p:pic>
        <p:nvPicPr>
          <p:cNvPr id="27" name="Picture 26">
            <a:extLst>
              <a:ext uri="{FF2B5EF4-FFF2-40B4-BE49-F238E27FC236}">
                <a16:creationId xmlns:a16="http://schemas.microsoft.com/office/drawing/2014/main" id="{981D6FB9-B203-0047-8B9E-161EF45CBEB1}"/>
              </a:ext>
            </a:extLst>
          </p:cNvPr>
          <p:cNvPicPr>
            <a:picLocks noChangeAspect="1"/>
          </p:cNvPicPr>
          <p:nvPr/>
        </p:nvPicPr>
        <p:blipFill>
          <a:blip r:embed="rId3"/>
          <a:stretch>
            <a:fillRect/>
          </a:stretch>
        </p:blipFill>
        <p:spPr>
          <a:xfrm>
            <a:off x="20512742" y="12438318"/>
            <a:ext cx="3489393" cy="1277682"/>
          </a:xfrm>
          <a:prstGeom prst="rect">
            <a:avLst/>
          </a:prstGeom>
        </p:spPr>
      </p:pic>
      <p:sp>
        <p:nvSpPr>
          <p:cNvPr id="18" name="Rectangle 17">
            <a:extLst>
              <a:ext uri="{FF2B5EF4-FFF2-40B4-BE49-F238E27FC236}">
                <a16:creationId xmlns:a16="http://schemas.microsoft.com/office/drawing/2014/main" id="{6956D24A-4286-9A45-9549-5A5BA68BE74E}"/>
              </a:ext>
            </a:extLst>
          </p:cNvPr>
          <p:cNvSpPr/>
          <p:nvPr/>
        </p:nvSpPr>
        <p:spPr>
          <a:xfrm>
            <a:off x="125086" y="1821449"/>
            <a:ext cx="15122534" cy="6709529"/>
          </a:xfrm>
          <a:prstGeom prst="rect">
            <a:avLst/>
          </a:prstGeom>
        </p:spPr>
        <p:txBody>
          <a:bodyPr wrap="square">
            <a:spAutoFit/>
          </a:bodyPr>
          <a:lstStyle/>
          <a:p>
            <a:r>
              <a:rPr lang="en-US" sz="4000" i="1" kern="0" dirty="0">
                <a:solidFill>
                  <a:srgbClr val="C82506">
                    <a:hueOff val="-176146"/>
                    <a:satOff val="3665"/>
                    <a:lumOff val="-13986"/>
                  </a:srgbClr>
                </a:solidFill>
                <a:latin typeface="Calibri" panose="020F0502020204030204" pitchFamily="34" charset="0"/>
                <a:cs typeface="Calibri" panose="020F0502020204030204" pitchFamily="34" charset="0"/>
                <a:sym typeface="Arial"/>
              </a:rPr>
              <a:t>Science</a:t>
            </a:r>
            <a:endParaRPr lang="en-US" sz="4000" i="1" dirty="0">
              <a:solidFill>
                <a:prstClr val="black"/>
              </a:solidFill>
              <a:latin typeface="Calibri" panose="020F0502020204030204" pitchFamily="34" charset="0"/>
              <a:cs typeface="Calibri" panose="020F0502020204030204" pitchFamily="34" charset="0"/>
            </a:endParaRPr>
          </a:p>
          <a:p>
            <a:pPr algn="just"/>
            <a:r>
              <a:rPr lang="en-US" sz="3000" dirty="0"/>
              <a:t>For physical values of the light up, down and strange quark masses strongly interacting matter undergo a smooth crossover from a low temperature hadronic regime to a high temperature region that is best described by quark and gluon degrees of freedom. Nearly 40 years ago it was predicted that in the chiral limit--- when two (degenerate) light quark masses approach zero but the strange quark mass is kept fixed to its physical value--- this crossover behavior is expected to give rise to a ‘true’ chiral phase transition. Whether this chiral phase transition is first or second order may depend crucially on the temperature dependence of the chiral anomaly. In the latter case, critical behavior generally is expected to be controlled by the 3-dimensional O(4) universality class.  The value of the chiral phase temperature itself is not only a fundamental scale of QCD, but also is expected to set an upper bound on the temperature at which a possible critical point at non-zero baryon chemical potential may appear. Thus, a reliable QCD based knowledge of the chiral transition temperature might have significant effect on the search for the QCD critical point in the Beam Energy Scan program at RHIC. </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E7CF6B1D-8E73-3B48-95C9-DF2BDD3ACC53}"/>
                  </a:ext>
                </a:extLst>
              </p:cNvPr>
              <p:cNvSpPr/>
              <p:nvPr/>
            </p:nvSpPr>
            <p:spPr>
              <a:xfrm>
                <a:off x="125086" y="8513641"/>
                <a:ext cx="14865750" cy="3979423"/>
              </a:xfrm>
              <a:prstGeom prst="rect">
                <a:avLst/>
              </a:prstGeom>
            </p:spPr>
            <p:txBody>
              <a:bodyPr wrap="square">
                <a:spAutoFit/>
              </a:bodyPr>
              <a:lstStyle/>
              <a:p>
                <a:r>
                  <a:rPr lang="en-US" sz="4000" i="1" kern="0" dirty="0">
                    <a:solidFill>
                      <a:srgbClr val="C82506">
                        <a:hueOff val="-176146"/>
                        <a:satOff val="3665"/>
                        <a:lumOff val="-13986"/>
                      </a:srgbClr>
                    </a:solidFill>
                    <a:latin typeface="Calibri" panose="020F0502020204030204" pitchFamily="34" charset="0"/>
                    <a:cs typeface="Calibri" panose="020F0502020204030204" pitchFamily="34" charset="0"/>
                    <a:sym typeface="Arial"/>
                  </a:rPr>
                  <a:t>Impact </a:t>
                </a:r>
                <a:endParaRPr lang="en-US" sz="4000" i="1" dirty="0">
                  <a:solidFill>
                    <a:prstClr val="black"/>
                  </a:solidFill>
                  <a:latin typeface="Calibri" panose="020F0502020204030204" pitchFamily="34" charset="0"/>
                  <a:cs typeface="Calibri" panose="020F0502020204030204" pitchFamily="34" charset="0"/>
                </a:endParaRPr>
              </a:p>
              <a:p>
                <a:pPr algn="just"/>
                <a:r>
                  <a:rPr lang="en-US" sz="3000" dirty="0"/>
                  <a:t>We made the first lattice QCD based determination of the chiral phase transition temperature for two degenerate, massless quarks and a physical strange quark mass with controlled thermodynamic, continuum and chiral extrapolations. We proposed and calculated two novel estimators for the chiral transition temperature for several values of the light quark masses,  spatial volumes and lattice cut-offs. After thermodynamic, continuum and chiral extrapolations we find the chiral phase transition temperature </a:t>
                </a:r>
                <a14:m>
                  <m:oMath xmlns:m="http://schemas.openxmlformats.org/officeDocument/2006/math">
                    <m:sSubSup>
                      <m:sSubSupPr>
                        <m:ctrlPr>
                          <a:rPr lang="en-US" sz="3000" i="1"/>
                        </m:ctrlPr>
                      </m:sSubSupPr>
                      <m:e>
                        <m:r>
                          <a:rPr lang="en-US" sz="3000"/>
                          <m:t>132</m:t>
                        </m:r>
                      </m:e>
                      <m:sub>
                        <m:r>
                          <a:rPr lang="en-US" sz="3000" i="1"/>
                          <m:t>−</m:t>
                        </m:r>
                        <m:r>
                          <a:rPr lang="en-US" sz="3000"/>
                          <m:t>6</m:t>
                        </m:r>
                      </m:sub>
                      <m:sup>
                        <m:r>
                          <a:rPr lang="en-US" sz="3000"/>
                          <m:t>+3</m:t>
                        </m:r>
                      </m:sup>
                    </m:sSubSup>
                  </m:oMath>
                </a14:m>
                <a:r>
                  <a:rPr lang="en-US" sz="3000" dirty="0"/>
                  <a:t> MeV. Our calculations also show that the chiral phase transition is consistent with 3-dimensional O(4) universality class.</a:t>
                </a:r>
              </a:p>
            </p:txBody>
          </p:sp>
        </mc:Choice>
        <mc:Fallback>
          <p:sp>
            <p:nvSpPr>
              <p:cNvPr id="21" name="Rectangle 20">
                <a:extLst>
                  <a:ext uri="{FF2B5EF4-FFF2-40B4-BE49-F238E27FC236}">
                    <a16:creationId xmlns:a16="http://schemas.microsoft.com/office/drawing/2014/main" id="{E7CF6B1D-8E73-3B48-95C9-DF2BDD3ACC53}"/>
                  </a:ext>
                </a:extLst>
              </p:cNvPr>
              <p:cNvSpPr>
                <a:spLocks noRot="1" noChangeAspect="1" noMove="1" noResize="1" noEditPoints="1" noAdjustHandles="1" noChangeArrowheads="1" noChangeShapeType="1" noTextEdit="1"/>
              </p:cNvSpPr>
              <p:nvPr/>
            </p:nvSpPr>
            <p:spPr>
              <a:xfrm>
                <a:off x="125086" y="8513641"/>
                <a:ext cx="14865750" cy="3979423"/>
              </a:xfrm>
              <a:prstGeom prst="rect">
                <a:avLst/>
              </a:prstGeom>
              <a:blipFill>
                <a:blip r:embed="rId4"/>
                <a:stretch>
                  <a:fillRect l="-1366" t="-2540" r="-939" b="-3492"/>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03ACF654-EC8F-AE4C-85FE-74A704AD7053}"/>
              </a:ext>
            </a:extLst>
          </p:cNvPr>
          <p:cNvSpPr txBox="1"/>
          <p:nvPr/>
        </p:nvSpPr>
        <p:spPr>
          <a:xfrm>
            <a:off x="16047720" y="8530978"/>
            <a:ext cx="7726680" cy="1477328"/>
          </a:xfrm>
          <a:prstGeom prst="rect">
            <a:avLst/>
          </a:prstGeom>
          <a:noFill/>
        </p:spPr>
        <p:txBody>
          <a:bodyPr wrap="square" rtlCol="0">
            <a:spAutoFit/>
          </a:bodyPr>
          <a:lstStyle/>
          <a:p>
            <a:pPr algn="just"/>
            <a:r>
              <a:rPr lang="en-US" sz="3000" i="1" dirty="0">
                <a:solidFill>
                  <a:schemeClr val="tx1"/>
                </a:solidFill>
                <a:latin typeface="Calibri Light" panose="020F0302020204030204" pitchFamily="34" charset="0"/>
                <a:cs typeface="Calibri Light" panose="020F0302020204030204" pitchFamily="34" charset="0"/>
              </a:rPr>
              <a:t>Light quark mass, spatial volume and lattice cut-off dependence of the chiral phase transition temperature of QCD.</a:t>
            </a:r>
            <a:endParaRPr lang="en-US" sz="2000" i="1" dirty="0">
              <a:solidFill>
                <a:schemeClr val="tx1"/>
              </a:solidFill>
              <a:latin typeface="Calibri Light" panose="020F0302020204030204" pitchFamily="34" charset="0"/>
              <a:cs typeface="Calibri Light" panose="020F0302020204030204" pitchFamily="34" charset="0"/>
            </a:endParaRPr>
          </a:p>
        </p:txBody>
      </p:sp>
      <p:sp>
        <p:nvSpPr>
          <p:cNvPr id="25" name="Shape 132">
            <a:extLst>
              <a:ext uri="{FF2B5EF4-FFF2-40B4-BE49-F238E27FC236}">
                <a16:creationId xmlns:a16="http://schemas.microsoft.com/office/drawing/2014/main" id="{3195E7BA-397D-B74E-9ADD-56C88AFF6777}"/>
              </a:ext>
            </a:extLst>
          </p:cNvPr>
          <p:cNvSpPr/>
          <p:nvPr/>
        </p:nvSpPr>
        <p:spPr>
          <a:xfrm>
            <a:off x="15563201" y="2314575"/>
            <a:ext cx="0" cy="9758674"/>
          </a:xfrm>
          <a:prstGeom prst="line">
            <a:avLst/>
          </a:prstGeom>
          <a:ln w="44450" cmpd="sng">
            <a:solidFill>
              <a:srgbClr val="C82506">
                <a:hueOff val="-176146"/>
                <a:satOff val="3665"/>
                <a:lumOff val="-13986"/>
              </a:srgbClr>
            </a:solidFill>
            <a:miter lim="400000"/>
          </a:ln>
          <a:effectLst/>
        </p:spPr>
        <p:txBody>
          <a:bodyPr lIns="50800" tIns="50800" rIns="50800" bIns="50800" anchor="ctr"/>
          <a:lstStyle/>
          <a:p>
            <a:pPr marL="0" marR="0" lvl="0" indent="0" algn="ctr" defTabSz="58420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kumimoji="0" sz="4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cs typeface="Gill Sans"/>
              <a:sym typeface="Gill Sans"/>
            </a:endParaRPr>
          </a:p>
        </p:txBody>
      </p:sp>
      <p:sp>
        <p:nvSpPr>
          <p:cNvPr id="29" name="TextBox 28">
            <a:extLst>
              <a:ext uri="{FF2B5EF4-FFF2-40B4-BE49-F238E27FC236}">
                <a16:creationId xmlns:a16="http://schemas.microsoft.com/office/drawing/2014/main" id="{6A3EC140-A10E-4D4C-87E1-B49E19460E91}"/>
              </a:ext>
            </a:extLst>
          </p:cNvPr>
          <p:cNvSpPr txBox="1"/>
          <p:nvPr/>
        </p:nvSpPr>
        <p:spPr>
          <a:xfrm>
            <a:off x="16047720" y="10654137"/>
            <a:ext cx="7726680" cy="1261884"/>
          </a:xfrm>
          <a:prstGeom prst="rect">
            <a:avLst/>
          </a:prstGeom>
          <a:noFill/>
        </p:spPr>
        <p:txBody>
          <a:bodyPr wrap="square" rtlCol="0">
            <a:spAutoFit/>
          </a:bodyPr>
          <a:lstStyle/>
          <a:p>
            <a:pPr algn="just"/>
            <a:r>
              <a:rPr lang="en-US" sz="4000" i="1" kern="0" dirty="0">
                <a:solidFill>
                  <a:srgbClr val="C82506">
                    <a:hueOff val="-176146"/>
                    <a:satOff val="3665"/>
                    <a:lumOff val="-13986"/>
                  </a:srgbClr>
                </a:solidFill>
                <a:latin typeface="Calibri" panose="020F0502020204030204" pitchFamily="34" charset="0"/>
                <a:cs typeface="Calibri" panose="020F0502020204030204" pitchFamily="34" charset="0"/>
                <a:sym typeface="Arial"/>
              </a:rPr>
              <a:t>Publication</a:t>
            </a:r>
            <a:endParaRPr lang="en-US" sz="4000" i="1" dirty="0">
              <a:solidFill>
                <a:prstClr val="black"/>
              </a:solidFill>
              <a:latin typeface="Calibri" panose="020F0502020204030204" pitchFamily="34" charset="0"/>
              <a:cs typeface="Calibri" panose="020F0502020204030204" pitchFamily="34" charset="0"/>
            </a:endParaRPr>
          </a:p>
          <a:p>
            <a:pPr algn="just"/>
            <a:r>
              <a:rPr lang="en-US" sz="3200" dirty="0" err="1">
                <a:latin typeface="Calibri" panose="020F0502020204030204" pitchFamily="34" charset="0"/>
                <a:cs typeface="Calibri" panose="020F0502020204030204" pitchFamily="34" charset="0"/>
              </a:rPr>
              <a:t>HotQCD</a:t>
            </a:r>
            <a:r>
              <a:rPr lang="en-US" sz="3200" dirty="0">
                <a:latin typeface="Calibri" panose="020F0502020204030204" pitchFamily="34" charset="0"/>
                <a:cs typeface="Calibri" panose="020F0502020204030204" pitchFamily="34" charset="0"/>
              </a:rPr>
              <a:t>: </a:t>
            </a:r>
            <a:r>
              <a:rPr lang="en-US" dirty="0">
                <a:hlinkClick r:id="rId5"/>
              </a:rPr>
              <a:t>arXiv:1903.04801</a:t>
            </a:r>
            <a:endParaRPr lang="en-US" sz="3200" dirty="0">
              <a:solidFill>
                <a:schemeClr val="tx1"/>
              </a:solidFill>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9319146C-C708-4C43-B6D6-67F9FAE86EE1}"/>
              </a:ext>
            </a:extLst>
          </p:cNvPr>
          <p:cNvPicPr>
            <a:picLocks noChangeAspect="1"/>
          </p:cNvPicPr>
          <p:nvPr/>
        </p:nvPicPr>
        <p:blipFill>
          <a:blip r:embed="rId6"/>
          <a:stretch>
            <a:fillRect/>
          </a:stretch>
        </p:blipFill>
        <p:spPr>
          <a:xfrm>
            <a:off x="15878783" y="2830944"/>
            <a:ext cx="7479218" cy="5191457"/>
          </a:xfrm>
          <a:prstGeom prst="rect">
            <a:avLst/>
          </a:prstGeom>
        </p:spPr>
      </p:pic>
    </p:spTree>
    <p:extLst>
      <p:ext uri="{BB962C8B-B14F-4D97-AF65-F5344CB8AC3E}">
        <p14:creationId xmlns:p14="http://schemas.microsoft.com/office/powerpoint/2010/main" val="4895821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TotalTime>
  <Words>349</Words>
  <Application>Microsoft Macintosh PowerPoint</Application>
  <PresentationFormat>Custom</PresentationFormat>
  <Paragraphs>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Gill Sans</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Swagato</dc:creator>
  <cp:lastModifiedBy>Swagato</cp:lastModifiedBy>
  <cp:revision>22</cp:revision>
  <dcterms:created xsi:type="dcterms:W3CDTF">2019-05-31T13:09:59Z</dcterms:created>
  <dcterms:modified xsi:type="dcterms:W3CDTF">2019-06-27T04:57:16Z</dcterms:modified>
</cp:coreProperties>
</file>